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74" r:id="rId3"/>
    <p:sldId id="275" r:id="rId5"/>
    <p:sldId id="291" r:id="rId6"/>
    <p:sldId id="278" r:id="rId7"/>
    <p:sldId id="290" r:id="rId8"/>
    <p:sldId id="280" r:id="rId9"/>
    <p:sldId id="282" r:id="rId10"/>
    <p:sldId id="283" r:id="rId11"/>
    <p:sldId id="285" r:id="rId12"/>
    <p:sldId id="286" r:id="rId13"/>
    <p:sldId id="287" r:id="rId14"/>
    <p:sldId id="288" r:id="rId15"/>
    <p:sldId id="289" r:id="rId16"/>
  </p:sldIdLst>
  <p:sldSz cx="9144000" cy="5143500" type="screen16x9"/>
  <p:notesSz cx="6858000" cy="9144000"/>
  <p:embeddedFontLst>
    <p:embeddedFont>
      <p:font typeface="Roboto" panose="02000000000000000000"/>
      <p:regular r:id="rId20"/>
    </p:embeddedFont>
    <p:embeddedFont>
      <p:font typeface="Algerian" panose="04020705040A02060702" pitchFamily="8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94" userDrawn="1">
          <p15:clr>
            <a:srgbClr val="A4A3A4"/>
          </p15:clr>
        </p15:guide>
        <p15:guide id="2" pos="2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A8644"/>
    <a:srgbClr val="C9E7EB"/>
    <a:srgbClr val="00FFFF"/>
    <a:srgbClr val="F5F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27" autoAdjust="0"/>
    <p:restoredTop sz="86449" autoAdjust="0"/>
  </p:normalViewPr>
  <p:slideViewPr>
    <p:cSldViewPr snapToGrid="0">
      <p:cViewPr>
        <p:scale>
          <a:sx n="75" d="100"/>
          <a:sy n="75" d="100"/>
        </p:scale>
        <p:origin x="-415" y="-151"/>
      </p:cViewPr>
      <p:guideLst>
        <p:guide orient="horz" pos="1594"/>
        <p:guide pos="2855"/>
      </p:guideLst>
    </p:cSldViewPr>
  </p:slideViewPr>
  <p:outlineViewPr>
    <p:cViewPr>
      <p:scale>
        <a:sx n="33" d="100"/>
        <a:sy n="33" d="100"/>
      </p:scale>
      <p:origin x="535" y="2086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-2249" y="-58"/>
      </p:cViewPr>
      <p:guideLst>
        <p:guide orient="horz" pos="283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3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48629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0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1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2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3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34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635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636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48643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4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5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6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7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48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649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650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486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6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048592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3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4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5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6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597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048598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599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048652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53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54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048656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3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48579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0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1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2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3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584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585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45729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58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59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60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661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42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webp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Box 1048585"/>
          <p:cNvSpPr txBox="1"/>
          <p:nvPr/>
        </p:nvSpPr>
        <p:spPr>
          <a:xfrm>
            <a:off x="103890" y="2710817"/>
            <a:ext cx="3328739" cy="11988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u="sng" dirty="0" smtClean="0">
                <a:solidFill>
                  <a:srgbClr val="F5FBBF"/>
                </a:solidFill>
              </a:rPr>
              <a:t>State/UT</a:t>
            </a:r>
            <a:r>
              <a:rPr 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IN" alt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wise</a:t>
            </a:r>
            <a:r>
              <a:rPr 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IN" alt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Sexual</a:t>
            </a:r>
            <a:r>
              <a:rPr 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IN" alt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Assault</a:t>
            </a:r>
            <a:r>
              <a:rPr 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IN" alt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Data</a:t>
            </a:r>
            <a:r>
              <a:rPr 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Analysis</a:t>
            </a:r>
            <a:r>
              <a:rPr lang="en-IN" altLang="en-GB" sz="2400" b="1" i="1" dirty="0" smtClean="0">
                <a:solidFill>
                  <a:srgbClr val="F5FBBF"/>
                </a:solidFill>
              </a:rPr>
              <a:t> </a:t>
            </a:r>
            <a:r>
              <a:rPr lang="en-GB" sz="2400" b="1" i="1" u="sng" dirty="0" smtClean="0">
                <a:solidFill>
                  <a:srgbClr val="F5FBBF"/>
                </a:solidFill>
              </a:rPr>
              <a:t> (India)</a:t>
            </a:r>
            <a:endParaRPr lang="en-GB" sz="2400" b="1" i="1" u="sng" dirty="0" smtClean="0">
              <a:solidFill>
                <a:srgbClr val="F5FBBF"/>
              </a:solidFill>
            </a:endParaRPr>
          </a:p>
        </p:txBody>
      </p:sp>
      <p:cxnSp>
        <p:nvCxnSpPr>
          <p:cNvPr id="3145728" name="Straight Arrow Connector 3145727"/>
          <p:cNvCxnSpPr/>
          <p:nvPr/>
        </p:nvCxnSpPr>
        <p:spPr>
          <a:xfrm>
            <a:off x="312057" y="1139371"/>
            <a:ext cx="7148286" cy="2902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48587" name="Curved Up Ribbon 1048586"/>
          <p:cNvSpPr/>
          <p:nvPr/>
        </p:nvSpPr>
        <p:spPr>
          <a:xfrm>
            <a:off x="1137883" y="1711971"/>
            <a:ext cx="1064245" cy="532122"/>
          </a:xfrm>
          <a:prstGeom prst="ellipseRibbon2">
            <a:avLst/>
          </a:prstGeom>
          <a:solidFill>
            <a:srgbClr val="FFFFFF"/>
          </a:solidFill>
          <a:ln w="25400">
            <a:solidFill>
              <a:srgbClr val="3893E0"/>
            </a:solidFill>
          </a:ln>
        </p:spPr>
        <p:txBody>
          <a:bodyPr anchor="ctr"/>
          <a:lstStyle/>
          <a:p>
            <a:pPr algn="ctr"/>
            <a:r>
              <a:rPr lang="en-IN" altLang="en-GB"/>
              <a:t>🍁</a:t>
            </a:r>
            <a:endParaRPr lang="en-IN" altLang="en-GB"/>
          </a:p>
        </p:txBody>
      </p:sp>
      <p:sp>
        <p:nvSpPr>
          <p:cNvPr id="1048588" name="TextBox 1048587"/>
          <p:cNvSpPr txBox="1"/>
          <p:nvPr/>
        </p:nvSpPr>
        <p:spPr>
          <a:xfrm>
            <a:off x="517525" y="536575"/>
            <a:ext cx="672909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altLang="en-GB" sz="320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Algerian" panose="04020705040A02060702" pitchFamily="82" charset="0"/>
              </a:rPr>
              <a:t>AI Visionaries_040</a:t>
            </a:r>
            <a:endParaRPr lang="en-IN" altLang="en-GB" sz="3200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38100" dir="2700000" algn="br" rotWithShape="0">
                  <a:srgbClr val="000000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561715" y="1445260"/>
            <a:ext cx="5474970" cy="340423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  <a:scene3d>
            <a:camera prst="obliqueTopLeft"/>
            <a:lightRig rig="threePt" dir="t"/>
          </a:scene3d>
        </p:spPr>
      </p:pic>
      <p:pic>
        <p:nvPicPr>
          <p:cNvPr id="2" name="Picture 1" descr="Ai_vis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25" y="2379345"/>
            <a:ext cx="2954020" cy="1939290"/>
          </a:xfrm>
          <a:prstGeom prst="rect">
            <a:avLst/>
          </a:prstGeom>
          <a:effectLst>
            <a:softEdge rad="127000"/>
          </a:effectLst>
          <a:scene3d>
            <a:camera prst="isometricOffAxis2Left"/>
            <a:lightRig rig="threePt" dir="t"/>
          </a:scene3d>
        </p:spPr>
      </p:pic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7797800" y="0"/>
            <a:ext cx="1398270" cy="33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048611"/>
          <p:cNvSpPr>
            <a:spLocks noGrp="1"/>
          </p:cNvSpPr>
          <p:nvPr>
            <p:ph type="title"/>
          </p:nvPr>
        </p:nvSpPr>
        <p:spPr>
          <a:xfrm>
            <a:off x="159657" y="130629"/>
            <a:ext cx="8853714" cy="718457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b="1" dirty="0" smtClean="0"/>
              <a:t>★ </a:t>
            </a:r>
            <a:r>
              <a:rPr lang="en-IN" altLang="en-GB" b="1" dirty="0" smtClean="0"/>
              <a:t>Analyze Using </a:t>
            </a:r>
            <a:r>
              <a:rPr lang="en-IN" b="1" dirty="0" smtClean="0">
                <a:sym typeface="+mn-ea"/>
              </a:rPr>
              <a:t>Bar Plot :</a:t>
            </a:r>
            <a:endParaRPr lang="en-IN" altLang="en-GB" b="1" dirty="0" smtClean="0"/>
          </a:p>
        </p:txBody>
      </p:sp>
      <p:sp>
        <p:nvSpPr>
          <p:cNvPr id="1048616" name="Text Placeholder 1048612"/>
          <p:cNvSpPr>
            <a:spLocks noGrp="1"/>
          </p:cNvSpPr>
          <p:nvPr>
            <p:ph type="body" idx="1"/>
          </p:nvPr>
        </p:nvSpPr>
        <p:spPr>
          <a:xfrm>
            <a:off x="145415" y="965200"/>
            <a:ext cx="4102100" cy="36576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14300" indent="0">
              <a:buNone/>
            </a:pPr>
            <a:r>
              <a:rPr lang="en-GB" dirty="0"/>
              <a:t>Bar plots are great for comparing categories. </a:t>
            </a:r>
            <a:endParaRPr lang="en-GB" dirty="0"/>
          </a:p>
          <a:p>
            <a:pPr marL="114300" indent="0">
              <a:buNone/>
            </a:pPr>
            <a:r>
              <a:rPr lang="en-GB" dirty="0"/>
              <a:t>The height of each bar shows its value or count.</a:t>
            </a:r>
            <a:endParaRPr lang="en-GB" dirty="0"/>
          </a:p>
          <a:p>
            <a:pPr marL="114300" indent="0">
              <a:buNone/>
            </a:pPr>
            <a:r>
              <a:rPr lang="en-GB" dirty="0"/>
              <a:t>Grouped bars compare variables side-by-side, while stacked bars show the total</a:t>
            </a:r>
            <a:r>
              <a:rPr lang="en-IN" altLang="en-GB" dirty="0"/>
              <a:t> and </a:t>
            </a:r>
            <a:r>
              <a:rPr lang="en-GB" dirty="0"/>
              <a:t>easily spot outliers and customize the look of bar plots.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7515" y="1036955"/>
            <a:ext cx="4896485" cy="2987675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63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>
          <a:xfrm>
            <a:off x="137887" y="105199"/>
            <a:ext cx="8897256" cy="607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dirty="0" smtClean="0"/>
              <a:t>★ </a:t>
            </a:r>
            <a:r>
              <a:rPr lang="en-IN" dirty="0" smtClean="0"/>
              <a:t> visualizing data using pie plot :</a:t>
            </a:r>
            <a:endParaRPr lang="en-IN" dirty="0" smtClean="0"/>
          </a:p>
        </p:txBody>
      </p:sp>
      <p:sp>
        <p:nvSpPr>
          <p:cNvPr id="1048618" name="Text Placeholder 2"/>
          <p:cNvSpPr>
            <a:spLocks noGrp="1"/>
          </p:cNvSpPr>
          <p:nvPr>
            <p:ph type="body" idx="1"/>
          </p:nvPr>
        </p:nvSpPr>
        <p:spPr>
          <a:xfrm>
            <a:off x="130810" y="776605"/>
            <a:ext cx="3719830" cy="384619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445770" lvl="0" indent="-285750">
              <a:buSzPct val="100000"/>
              <a:buFont typeface="Wingdings" panose="05000000000000000000" charset="0"/>
              <a:buChar char="q"/>
            </a:pPr>
            <a:r>
              <a:rPr lang="en-US" sz="1400" b="1" i="1" dirty="0"/>
              <a:t>Proportional Representation:</a:t>
            </a:r>
            <a:r>
              <a:rPr lang="en-US" sz="1400" i="1" dirty="0"/>
              <a:t> Show parts of a whole.</a:t>
            </a:r>
            <a:endParaRPr lang="en-US" sz="1400" i="1" dirty="0"/>
          </a:p>
          <a:p>
            <a:pPr marL="160020" lvl="0" indent="0">
              <a:buSzPct val="100000"/>
              <a:buNone/>
            </a:pPr>
            <a:endParaRPr lang="en-US" sz="1400" i="1" dirty="0"/>
          </a:p>
          <a:p>
            <a:pPr marL="445770" lvl="0" indent="-285750">
              <a:buSzPct val="100000"/>
              <a:buFont typeface="Wingdings" panose="05000000000000000000" charset="0"/>
              <a:buChar char="q"/>
            </a:pPr>
            <a:r>
              <a:rPr lang="en-US" sz="1400" b="1" i="1" dirty="0"/>
              <a:t>Category Segmentation</a:t>
            </a:r>
            <a:r>
              <a:rPr lang="en-US" sz="1400" i="1" dirty="0"/>
              <a:t>: Each slice represents a category.</a:t>
            </a:r>
            <a:endParaRPr lang="en-US" sz="1400" i="1" dirty="0"/>
          </a:p>
          <a:p>
            <a:pPr marL="160020" lvl="0" indent="0">
              <a:buSzPct val="100000"/>
              <a:buNone/>
            </a:pPr>
            <a:endParaRPr lang="en-US" sz="1400" i="1" dirty="0"/>
          </a:p>
          <a:p>
            <a:pPr marL="445770" lvl="0" indent="-285750">
              <a:buSzPct val="100000"/>
              <a:buFont typeface="Wingdings" panose="05000000000000000000" charset="0"/>
              <a:buChar char="q"/>
            </a:pPr>
            <a:r>
              <a:rPr lang="en-US" sz="1400" b="1" i="1" dirty="0"/>
              <a:t>Limited Categories</a:t>
            </a:r>
            <a:r>
              <a:rPr lang="en-US" sz="1400" i="1" dirty="0"/>
              <a:t>: Best for 3-7 categories.</a:t>
            </a:r>
            <a:endParaRPr lang="en-US" sz="1400" i="1" dirty="0"/>
          </a:p>
          <a:p>
            <a:pPr marL="160020" lvl="0" indent="0">
              <a:buSzPct val="100000"/>
              <a:buNone/>
            </a:pPr>
            <a:endParaRPr lang="en-US" sz="1400" i="1" dirty="0"/>
          </a:p>
          <a:p>
            <a:pPr marL="445770" lvl="0" indent="-285750">
              <a:buSzPct val="100000"/>
              <a:buFont typeface="Wingdings" panose="05000000000000000000" charset="0"/>
              <a:buChar char="q"/>
            </a:pPr>
            <a:r>
              <a:rPr lang="en-US" sz="1400" b="1" i="1" dirty="0"/>
              <a:t>Visual Appeal</a:t>
            </a:r>
            <a:r>
              <a:rPr lang="en-US" sz="1400" i="1" dirty="0"/>
              <a:t>: Intuitive but limited for precision.</a:t>
            </a:r>
            <a:endParaRPr lang="en-US" sz="1400" i="1" dirty="0"/>
          </a:p>
          <a:p>
            <a:pPr marL="160020" lvl="0" indent="0">
              <a:buSzPct val="100000"/>
              <a:buNone/>
            </a:pPr>
            <a:endParaRPr lang="en-US" sz="1400" i="1" dirty="0"/>
          </a:p>
          <a:p>
            <a:pPr marL="445770" lvl="0" indent="-285750">
              <a:buSzPct val="100000"/>
              <a:buFont typeface="Wingdings" panose="05000000000000000000" charset="0"/>
              <a:buChar char="q"/>
            </a:pPr>
            <a:r>
              <a:rPr lang="en-US" sz="1400" b="1" i="1" dirty="0"/>
              <a:t>Best for Percentage Breakdown</a:t>
            </a:r>
            <a:r>
              <a:rPr lang="en-US" sz="1400" i="1" dirty="0"/>
              <a:t>: Market share, survey responses, etc.</a:t>
            </a:r>
            <a:endParaRPr lang="en-US" sz="1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5070" y="1123950"/>
            <a:ext cx="5409565" cy="2856865"/>
          </a:xfrm>
          <a:prstGeom prst="rect">
            <a:avLst/>
          </a:prstGeom>
          <a:effectLst>
            <a:softEdge rad="63500"/>
          </a:effectLst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048613"/>
          <p:cNvSpPr>
            <a:spLocks noGrp="1"/>
          </p:cNvSpPr>
          <p:nvPr>
            <p:ph type="title"/>
          </p:nvPr>
        </p:nvSpPr>
        <p:spPr>
          <a:xfrm>
            <a:off x="80010" y="73025"/>
            <a:ext cx="8846820" cy="54356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b="1" dirty="0" smtClean="0"/>
              <a:t>★</a:t>
            </a:r>
            <a:r>
              <a:rPr lang="en-IN" altLang="en-GB" b="1" dirty="0" smtClean="0"/>
              <a:t> </a:t>
            </a:r>
            <a:r>
              <a:rPr lang="en-IN" b="1" dirty="0" smtClean="0">
                <a:sym typeface="+mn-ea"/>
              </a:rPr>
              <a:t>Conclusion :</a:t>
            </a:r>
            <a:endParaRPr lang="en-GB" b="1" dirty="0"/>
          </a:p>
        </p:txBody>
      </p:sp>
      <p:sp>
        <p:nvSpPr>
          <p:cNvPr id="1048620" name="Text Placeholder 1048614"/>
          <p:cNvSpPr>
            <a:spLocks noGrp="1"/>
          </p:cNvSpPr>
          <p:nvPr>
            <p:ph type="body" idx="1"/>
          </p:nvPr>
        </p:nvSpPr>
        <p:spPr>
          <a:xfrm>
            <a:off x="145415" y="674370"/>
            <a:ext cx="8774430" cy="285178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Key Findings: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Identified trends in crimes against women.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Highlighted regions with significant concerns.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Noted correlations between crime types.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Implications: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Informed policy recommendations.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Emphasized the need for targeted interventions.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Future Work: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Suggest further research and data collection for deeper insights.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" y="3387090"/>
            <a:ext cx="8780780" cy="137096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Rectangle 2"/>
          <p:cNvSpPr/>
          <p:nvPr/>
        </p:nvSpPr>
        <p:spPr>
          <a:xfrm>
            <a:off x="2287450" y="2236435"/>
            <a:ext cx="43027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 smtClean="0"/>
              <a:t> </a:t>
            </a:r>
            <a:r>
              <a:rPr lang="en-GB" sz="5400" i="1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lgerian" panose="04020705040A02060702" pitchFamily="82" charset="0"/>
              </a:rPr>
              <a:t>THANK –YOU</a:t>
            </a:r>
            <a:endParaRPr lang="en-GB" sz="5400" i="1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lgerian" panose="04020705040A02060702" pitchFamily="82" charset="0"/>
            </a:endParaRPr>
          </a:p>
          <a:p>
            <a:pPr algn="ctr"/>
            <a:r>
              <a:rPr lang="en-GB" sz="5400" i="1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lgerian" panose="04020705040A02060702" pitchFamily="82" charset="0"/>
              </a:rPr>
              <a:t> …</a:t>
            </a:r>
            <a:r>
              <a:rPr lang="en-GB" sz="5400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lgerian" panose="04020705040A02060702" pitchFamily="82" charset="0"/>
              </a:rPr>
              <a:t> </a:t>
            </a:r>
            <a:endParaRPr lang="en-GB" sz="5400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 Placeholder 1048596"/>
          <p:cNvSpPr>
            <a:spLocks noGrp="1"/>
          </p:cNvSpPr>
          <p:nvPr>
            <p:ph type="body" idx="1"/>
          </p:nvPr>
        </p:nvSpPr>
        <p:spPr>
          <a:xfrm>
            <a:off x="182485" y="327007"/>
            <a:ext cx="8775891" cy="4070821"/>
          </a:xfr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  <a:prstDash val="lgDashDotDot"/>
          </a:ln>
        </p:spPr>
        <p:txBody>
          <a:bodyPr/>
          <a:lstStyle/>
          <a:p>
            <a:r>
              <a:rPr lang="en-IN" altLang="en-US" b="1" dirty="0"/>
              <a:t>IA Manage</a:t>
            </a:r>
            <a:r>
              <a:rPr lang="en-US" altLang="en-GB" b="1" dirty="0"/>
              <a:t>r -</a:t>
            </a:r>
            <a:r>
              <a:rPr lang="en-US" altLang="en-GB" b="1" dirty="0">
                <a:solidFill>
                  <a:srgbClr val="0000FF"/>
                </a:solidFill>
              </a:rPr>
              <a:t>  </a:t>
            </a:r>
            <a:r>
              <a:rPr lang="en-IN" altLang="en-US" b="1" dirty="0">
                <a:solidFill>
                  <a:srgbClr val="0000FF"/>
                </a:solidFill>
              </a:rPr>
              <a:t>Ritik </a:t>
            </a:r>
            <a:endParaRPr lang="en-GB" dirty="0">
              <a:solidFill>
                <a:srgbClr val="0000FF"/>
              </a:solidFill>
            </a:endParaRPr>
          </a:p>
          <a:p>
            <a:endParaRPr lang="en-GB" dirty="0"/>
          </a:p>
          <a:p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GB" dirty="0" smtClean="0">
                <a:solidFill>
                  <a:srgbClr val="2A8644"/>
                </a:solidFill>
              </a:rPr>
              <a:t>         </a:t>
            </a:r>
            <a:r>
              <a:rPr lang="en-US" altLang="en-GB" b="1" i="1" dirty="0" smtClean="0">
                <a:solidFill>
                  <a:srgbClr val="2A8644"/>
                </a:solidFill>
              </a:rPr>
              <a:t> …</a:t>
            </a:r>
            <a:r>
              <a:rPr lang="en-IN" altLang="en-US" b="1" i="1" dirty="0" smtClean="0">
                <a:solidFill>
                  <a:srgbClr val="2A8644"/>
                </a:solidFill>
              </a:rPr>
              <a:t>Members</a:t>
            </a:r>
            <a:r>
              <a:rPr lang="en-US" altLang="en-GB" b="1" i="1" dirty="0" smtClean="0">
                <a:solidFill>
                  <a:srgbClr val="2A8644"/>
                </a:solidFill>
              </a:rPr>
              <a:t>…</a:t>
            </a:r>
            <a:endParaRPr lang="en-GB" b="1" i="1" dirty="0" smtClean="0">
              <a:solidFill>
                <a:srgbClr val="2A8644"/>
              </a:solidFill>
            </a:endParaRPr>
          </a:p>
          <a:p>
            <a:pPr marL="457200" indent="-342900">
              <a:buFont typeface="+mj-lt"/>
              <a:buAutoNum type="arabicPeriod"/>
            </a:pPr>
            <a:endParaRPr lang="en-GB" b="1" i="1" dirty="0" smtClean="0"/>
          </a:p>
          <a:p>
            <a:pPr marL="457200" indent="-342900">
              <a:buFont typeface="+mj-lt"/>
              <a:buAutoNum type="arabicPeriod"/>
            </a:pPr>
            <a:r>
              <a:rPr lang="en-IN" altLang="en-US" b="1" i="1" dirty="0" err="1" smtClean="0">
                <a:solidFill>
                  <a:srgbClr val="0000FF"/>
                </a:solidFill>
              </a:rPr>
              <a:t>Prites Bera .</a:t>
            </a:r>
            <a:r>
              <a:rPr lang="en-US" altLang="en-GB" b="1" i="1" dirty="0">
                <a:solidFill>
                  <a:srgbClr val="0000FF"/>
                </a:solidFill>
              </a:rPr>
              <a:t> </a:t>
            </a:r>
            <a:r>
              <a:rPr lang="en-US" altLang="en-GB" b="1" i="1" dirty="0" smtClean="0">
                <a:solidFill>
                  <a:srgbClr val="0000FF"/>
                </a:solidFill>
              </a:rPr>
              <a:t> </a:t>
            </a:r>
            <a:r>
              <a:rPr lang="en-IN" altLang="en-US" b="1" i="1" dirty="0">
                <a:solidFill>
                  <a:srgbClr val="9933FF"/>
                </a:solidFill>
                <a:sym typeface="+mn-ea"/>
              </a:rPr>
              <a:t>ft38_518</a:t>
            </a:r>
            <a:endParaRPr lang="en-GB" b="1" i="1" dirty="0">
              <a:solidFill>
                <a:srgbClr val="9933FF"/>
              </a:solidFill>
            </a:endParaRPr>
          </a:p>
          <a:p>
            <a:pPr marL="457200" indent="-342900">
              <a:buFont typeface="+mj-lt"/>
              <a:buAutoNum type="arabicPeriod"/>
            </a:pPr>
            <a:r>
              <a:rPr lang="en-IN" altLang="en-US" b="1" i="1" dirty="0" err="1" smtClean="0">
                <a:solidFill>
                  <a:srgbClr val="0000FF"/>
                </a:solidFill>
              </a:rPr>
              <a:t>Shivam Mahajan </a:t>
            </a:r>
            <a:r>
              <a:rPr lang="en-US" altLang="en-GB" b="1" i="1" dirty="0" smtClean="0">
                <a:solidFill>
                  <a:srgbClr val="0000FF"/>
                </a:solidFill>
              </a:rPr>
              <a:t> </a:t>
            </a:r>
            <a:r>
              <a:rPr lang="en-US" altLang="en-GB" b="1" i="1" dirty="0">
                <a:solidFill>
                  <a:srgbClr val="0000FF"/>
                </a:solidFill>
              </a:rPr>
              <a:t>.  </a:t>
            </a:r>
            <a:r>
              <a:rPr lang="en-IN" altLang="en-US" b="1" i="1" dirty="0">
                <a:solidFill>
                  <a:srgbClr val="9933FF"/>
                </a:solidFill>
              </a:rPr>
              <a:t>ft38_204</a:t>
            </a:r>
            <a:endParaRPr lang="en-GB" b="1" i="1" dirty="0">
              <a:solidFill>
                <a:srgbClr val="9933FF"/>
              </a:solidFill>
            </a:endParaRPr>
          </a:p>
          <a:p>
            <a:pPr marL="457200" indent="-342900">
              <a:buNone/>
            </a:pPr>
            <a:r>
              <a:rPr lang="en-US" altLang="en-GB" b="1" i="1" dirty="0" smtClean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en-US" altLang="en-GB" b="1" i="1" dirty="0" smtClean="0">
                <a:solidFill>
                  <a:srgbClr val="02A5E3"/>
                </a:solidFill>
              </a:rPr>
              <a:t> </a:t>
            </a:r>
            <a:r>
              <a:rPr lang="en-IN" altLang="en-US" b="1" i="1" dirty="0" err="1" smtClean="0">
                <a:solidFill>
                  <a:srgbClr val="0000FF"/>
                </a:solidFill>
              </a:rPr>
              <a:t>Malhar Dighe</a:t>
            </a:r>
            <a:r>
              <a:rPr lang="en-US" altLang="en-GB" b="1" i="1" dirty="0" smtClean="0">
                <a:solidFill>
                  <a:srgbClr val="0000FF"/>
                </a:solidFill>
              </a:rPr>
              <a:t>.   </a:t>
            </a:r>
            <a:r>
              <a:rPr lang="en-IN" altLang="en-US" b="1" i="1" dirty="0" smtClean="0">
                <a:solidFill>
                  <a:srgbClr val="9933FF"/>
                </a:solidFill>
              </a:rPr>
              <a:t>ft37_596</a:t>
            </a:r>
            <a:endParaRPr lang="en-US" altLang="en-GB" b="1" i="1" dirty="0" smtClean="0">
              <a:solidFill>
                <a:srgbClr val="9933FF"/>
              </a:solidFill>
            </a:endParaRPr>
          </a:p>
          <a:p>
            <a:pPr marL="457200" indent="-342900">
              <a:buNone/>
            </a:pPr>
            <a:r>
              <a:rPr lang="en-IN" altLang="en-GB" b="1" i="1" dirty="0">
                <a:solidFill>
                  <a:srgbClr val="002060"/>
                </a:solidFill>
              </a:rPr>
              <a:t>4.</a:t>
            </a:r>
            <a:r>
              <a:rPr lang="en-IN" altLang="en-GB" b="1" i="1" dirty="0">
                <a:solidFill>
                  <a:srgbClr val="9933FF"/>
                </a:solidFill>
              </a:rPr>
              <a:t> </a:t>
            </a:r>
            <a:r>
              <a:rPr lang="en-IN" altLang="en-GB" b="1" i="1" dirty="0">
                <a:solidFill>
                  <a:srgbClr val="0000FF"/>
                </a:solidFill>
              </a:rPr>
              <a:t> Nisha Rana</a:t>
            </a:r>
            <a:r>
              <a:rPr lang="en-IN" altLang="en-GB" b="1" i="1" dirty="0">
                <a:solidFill>
                  <a:srgbClr val="9933FF"/>
                </a:solidFill>
              </a:rPr>
              <a:t> . ft38_222</a:t>
            </a:r>
            <a:endParaRPr lang="en-IN" altLang="en-GB" b="1" i="1" dirty="0">
              <a:solidFill>
                <a:srgbClr val="9933FF"/>
              </a:solidFill>
            </a:endParaRPr>
          </a:p>
          <a:p>
            <a:pPr marL="457200" indent="-342900">
              <a:buNone/>
            </a:pPr>
            <a:r>
              <a:rPr lang="en-IN" altLang="en-GB" b="1" i="1" dirty="0">
                <a:solidFill>
                  <a:srgbClr val="002060"/>
                </a:solidFill>
              </a:rPr>
              <a:t>5.</a:t>
            </a:r>
            <a:r>
              <a:rPr lang="en-IN" altLang="en-GB" b="1" i="1" dirty="0">
                <a:solidFill>
                  <a:srgbClr val="9933FF"/>
                </a:solidFill>
              </a:rPr>
              <a:t>  </a:t>
            </a:r>
            <a:r>
              <a:rPr lang="en-IN" altLang="en-GB" b="1" i="1" dirty="0">
                <a:solidFill>
                  <a:srgbClr val="0000FF"/>
                </a:solidFill>
              </a:rPr>
              <a:t>Paleti Saiteja</a:t>
            </a:r>
            <a:r>
              <a:rPr lang="en-IN" altLang="en-GB" b="1" i="1" dirty="0">
                <a:solidFill>
                  <a:srgbClr val="9933FF"/>
                </a:solidFill>
              </a:rPr>
              <a:t> . ft38_206</a:t>
            </a:r>
            <a:endParaRPr lang="en-IN" altLang="en-GB" b="1" i="1" dirty="0">
              <a:solidFill>
                <a:srgbClr val="9933FF"/>
              </a:solidFill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3913505" y="728980"/>
            <a:ext cx="5230495" cy="3133725"/>
          </a:xfrm>
          <a:prstGeom prst="rect">
            <a:avLst/>
          </a:prstGeom>
          <a:noFill/>
          <a:ln w="9525">
            <a:noFill/>
          </a:ln>
          <a:effectLst>
            <a:softEdge rad="317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85" y="212725"/>
            <a:ext cx="8520430" cy="67437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GB" b="1" dirty="0">
                <a:sym typeface="+mn-ea"/>
              </a:rPr>
              <a:t>★</a:t>
            </a:r>
            <a:r>
              <a:rPr lang="en-IN" altLang="en-GB" b="1" dirty="0">
                <a:sym typeface="+mn-ea"/>
              </a:rPr>
              <a:t> </a:t>
            </a:r>
            <a:r>
              <a:rPr lang="en-IN" altLang="en-US" b="1"/>
              <a:t>Purpose of Our Research</a:t>
            </a:r>
            <a:endParaRPr lang="en-IN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85" y="1097915"/>
            <a:ext cx="6669405" cy="347091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IN" altLang="en-US" sz="1200"/>
              <a:t>We analyze State/UT-wise Sexual Assault Cases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across India from 2001 to 2014, focusing on highly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sensitive regions and critical years where significant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changes were observed.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endParaRPr lang="en-IN" alt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1200"/>
              <a:t>Through comprehensive data visualization, we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uncover patterns and trends across various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categories of assault, providing in-depth insights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into both the nature and timing of these cases.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endParaRPr lang="en-IN" alt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1200"/>
              <a:t>Our goal is to highlight the most affected regions,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identify key timeframes, and support future preventive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efforts by offering a clearer understanding </a:t>
            </a:r>
            <a:endParaRPr lang="en-IN" altLang="en-US" sz="1200"/>
          </a:p>
          <a:p>
            <a:pPr marL="114300" indent="0">
              <a:buFont typeface="Arial" panose="020B0604020202020204" pitchFamily="34" charset="0"/>
              <a:buNone/>
            </a:pPr>
            <a:r>
              <a:rPr lang="en-IN" altLang="en-US" sz="1200"/>
              <a:t>of the dynamics involved.</a:t>
            </a:r>
            <a:endParaRPr lang="en-IN" altLang="en-US" sz="1200"/>
          </a:p>
          <a:p>
            <a:pPr>
              <a:buFont typeface="Arial" panose="020B0604020202020204" pitchFamily="34" charset="0"/>
              <a:buChar char="•"/>
            </a:pPr>
            <a:endParaRPr lang="en-IN" altLang="en-US" sz="1200"/>
          </a:p>
        </p:txBody>
      </p:sp>
      <p:pic>
        <p:nvPicPr>
          <p:cNvPr id="104" name="Picture 103"/>
          <p:cNvPicPr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4315460" y="1369060"/>
            <a:ext cx="4775200" cy="2569210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048599"/>
          <p:cNvSpPr>
            <a:spLocks noGrp="1"/>
          </p:cNvSpPr>
          <p:nvPr>
            <p:ph type="title"/>
          </p:nvPr>
        </p:nvSpPr>
        <p:spPr>
          <a:xfrm>
            <a:off x="123371" y="108857"/>
            <a:ext cx="8890000" cy="69848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dirty="0"/>
              <a:t>★</a:t>
            </a:r>
            <a:r>
              <a:rPr lang="en-US" altLang="en-GB" dirty="0"/>
              <a:t> </a:t>
            </a:r>
            <a:r>
              <a:rPr lang="en-US" altLang="en-GB" b="1" i="0" dirty="0" smtClean="0">
                <a:effectLst/>
              </a:rPr>
              <a:t>Introduction </a:t>
            </a:r>
            <a:r>
              <a:rPr lang="en-IN" altLang="en-US" b="1" i="0" dirty="0" smtClean="0">
                <a:effectLst/>
              </a:rPr>
              <a:t>:</a:t>
            </a:r>
            <a:endParaRPr lang="en-IN" altLang="en-US" b="1" i="0" dirty="0" smtClean="0">
              <a:effectLst/>
            </a:endParaRPr>
          </a:p>
        </p:txBody>
      </p:sp>
      <p:sp>
        <p:nvSpPr>
          <p:cNvPr id="1048605" name="Text Placeholder 1048600"/>
          <p:cNvSpPr>
            <a:spLocks noGrp="1"/>
          </p:cNvSpPr>
          <p:nvPr>
            <p:ph type="body" idx="1"/>
          </p:nvPr>
        </p:nvSpPr>
        <p:spPr>
          <a:xfrm>
            <a:off x="130810" y="859790"/>
            <a:ext cx="9013190" cy="390461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Context of the Study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Examination of crimes against women in India, focusing on rape cases.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Importance of Data Analysis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Understanding trends and patterns in gender-based violence.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Informing policy decisions and resource allocation for prevention.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Dataset Overview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Source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: https://www.kaggle.com/datasets/greeshmagirish/crime-against-women-20012014-india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Covers multiple states and union territories across several years.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Includes various types of crimes against women for comprehensive analysis.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Key Objectives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To identify geographical and temporal trends in rape cases.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To compare rape incidents with other crimes against women.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To highlight districts and states with significant concerns.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Expected Outcomes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Insights to support advocacy for women's safety and legal reforms.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Recommendations for community awareness and intervention strategies.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indent="-311150">
              <a:buSzPts val="1300"/>
            </a:pPr>
            <a:endParaRPr lang="en-GB" sz="1000" b="1" dirty="0"/>
          </a:p>
        </p:txBody>
      </p:sp>
      <p:pic>
        <p:nvPicPr>
          <p:cNvPr id="106" name="Picture 105"/>
          <p:cNvPicPr/>
          <p:nvPr/>
        </p:nvPicPr>
        <p:blipFill>
          <a:blip r:embed="rId1">
            <a:alphaModFix amt="40000"/>
          </a:blip>
          <a:srcRect l="20167" t="26323" r="17187" b="14669"/>
          <a:stretch>
            <a:fillRect/>
          </a:stretch>
        </p:blipFill>
        <p:spPr>
          <a:xfrm>
            <a:off x="5539105" y="2868930"/>
            <a:ext cx="3474085" cy="1895475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  <p:pic>
        <p:nvPicPr>
          <p:cNvPr id="107" name="Picture 106"/>
          <p:cNvPicPr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665470" y="980440"/>
            <a:ext cx="3269615" cy="1485265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43300"/>
            <a:ext cx="8520600" cy="6078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GB" dirty="0">
                <a:sym typeface="+mn-ea"/>
              </a:rPr>
              <a:t>★</a:t>
            </a:r>
            <a:r>
              <a:rPr lang="en-IN" altLang="en-GB" dirty="0">
                <a:sym typeface="+mn-ea"/>
              </a:rPr>
              <a:t> </a:t>
            </a:r>
            <a:r>
              <a:rPr lang="en-IN" dirty="0" smtClean="0">
                <a:sym typeface="+mn-ea"/>
              </a:rPr>
              <a:t>Dataset Description :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85" y="688340"/>
            <a:ext cx="8520430" cy="388048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Structure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Multiple columns related to crimes against women.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Key Columns: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Unnamed: 0: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Index reference.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STATE/UT: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State or union territory.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DISTRICT: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Location of incidents.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Year: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Year of data collection.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Crime Categories: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Rape: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Total reported cases.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Kidnapping and Abduction: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Cases of kidnapping.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Dowry Deaths: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Deaths related to dowry disputes.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Outraging Modesty: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Incidents compromising dignity.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Insult Modesty: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Derogatory actions or remarks.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Husband Relatives: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Crimes by in-laws.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Importation of Girls:</a:t>
            </a: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Trafficking-related cases.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Time Frame: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Data spans from 2001 to 2014</a:t>
            </a:r>
            <a:endParaRPr lang="en-US" sz="100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Significance: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Analyzes prevalence of crimes against women.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Identifies patterns for targeted interventions.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8695" y="932180"/>
            <a:ext cx="5409565" cy="339217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1"/>
          <p:cNvSpPr>
            <a:spLocks noGrp="1"/>
          </p:cNvSpPr>
          <p:nvPr>
            <p:ph type="title"/>
          </p:nvPr>
        </p:nvSpPr>
        <p:spPr>
          <a:xfrm>
            <a:off x="137886" y="130629"/>
            <a:ext cx="8817428" cy="683971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altLang="en-GB" dirty="0"/>
              <a:t>★</a:t>
            </a:r>
            <a:r>
              <a:rPr lang="en-IN" dirty="0" smtClean="0">
                <a:sym typeface="+mn-ea"/>
              </a:rPr>
              <a:t>DATA Cleaning</a:t>
            </a:r>
            <a:r>
              <a:rPr lang="en-US" altLang="en-GB" dirty="0"/>
              <a:t> </a:t>
            </a:r>
            <a:r>
              <a:rPr lang="en-IN" altLang="en-US" dirty="0"/>
              <a:t>:</a:t>
            </a:r>
            <a:endParaRPr lang="en-IN" altLang="en-US" dirty="0"/>
          </a:p>
        </p:txBody>
      </p:sp>
      <p:sp>
        <p:nvSpPr>
          <p:cNvPr id="1048608" name="Text Placeholder 1048602"/>
          <p:cNvSpPr>
            <a:spLocks noGrp="1"/>
          </p:cNvSpPr>
          <p:nvPr>
            <p:ph type="body" idx="1"/>
          </p:nvPr>
        </p:nvSpPr>
        <p:spPr>
          <a:xfrm>
            <a:off x="152400" y="910590"/>
            <a:ext cx="4887595" cy="389064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Steps Taken: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Removed duplicates.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Handled missing values.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Standardized column names.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Renamed columns for clarity.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Converted data types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(e.g., </a:t>
            </a:r>
            <a:r>
              <a:rPr lang="en-IN" alt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object values </a:t>
            </a: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as </a:t>
            </a:r>
            <a:endParaRPr lang="en-US" sz="140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float or </a:t>
            </a: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integer</a:t>
            </a:r>
            <a:r>
              <a:rPr lang="en-IN" alt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values</a:t>
            </a: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).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b="1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Outcome: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Ensured data consistency and accuracy for analysis.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14300" indent="0" algn="just">
              <a:buNone/>
            </a:pPr>
            <a:endParaRPr lang="en-GB" sz="1400" b="1" dirty="0"/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780155" y="814705"/>
            <a:ext cx="5175250" cy="2516505"/>
          </a:xfrm>
          <a:prstGeom prst="rect">
            <a:avLst/>
          </a:prstGeom>
          <a:noFill/>
          <a:ln w="9525">
            <a:noFill/>
          </a:ln>
          <a:effectLst>
            <a:softEdge rad="317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26" t="-1284" r="32457" b="4413"/>
          <a:stretch>
            <a:fillRect/>
          </a:stretch>
        </p:blipFill>
        <p:spPr>
          <a:xfrm>
            <a:off x="5039360" y="1955800"/>
            <a:ext cx="3937635" cy="263461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 Placeholder 1048606"/>
          <p:cNvSpPr>
            <a:spLocks noGrp="1"/>
          </p:cNvSpPr>
          <p:nvPr>
            <p:ph type="body" idx="1"/>
          </p:nvPr>
        </p:nvSpPr>
        <p:spPr>
          <a:xfrm>
            <a:off x="181610" y="910590"/>
            <a:ext cx="4442460" cy="380238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600" b="1" dirty="0">
                <a:solidFill>
                  <a:srgbClr val="002060"/>
                </a:solidFill>
              </a:rPr>
              <a:t>EDA is an iterative process to explore </a:t>
            </a:r>
            <a:endParaRPr lang="en-GB" sz="1600" b="1" dirty="0">
              <a:solidFill>
                <a:srgbClr val="002060"/>
              </a:solidFill>
            </a:endParaRPr>
          </a:p>
          <a:p>
            <a:pPr marL="114300" indent="0">
              <a:buFont typeface="Wingdings" panose="05000000000000000000" pitchFamily="2" charset="2"/>
              <a:buNone/>
            </a:pPr>
            <a:r>
              <a:rPr lang="en-IN" altLang="en-GB" sz="1600" b="1" dirty="0">
                <a:solidFill>
                  <a:srgbClr val="002060"/>
                </a:solidFill>
              </a:rPr>
              <a:t>             </a:t>
            </a:r>
            <a:r>
              <a:rPr lang="en-GB" sz="1600" b="1" dirty="0">
                <a:solidFill>
                  <a:srgbClr val="002060"/>
                </a:solidFill>
              </a:rPr>
              <a:t>and understand data. It involves:</a:t>
            </a:r>
            <a:endParaRPr lang="en-GB" sz="1600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6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</a:rPr>
              <a:t>Summarizing data using statistics.</a:t>
            </a:r>
            <a:endParaRPr lang="en-GB" sz="16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</a:rPr>
              <a:t>Identifying patterns and trends </a:t>
            </a:r>
            <a:endParaRPr lang="en-GB" sz="1600" dirty="0">
              <a:solidFill>
                <a:srgbClr val="002060"/>
              </a:solidFill>
            </a:endParaRPr>
          </a:p>
          <a:p>
            <a:pPr marL="114300" indent="0">
              <a:buFont typeface="Wingdings" panose="05000000000000000000" pitchFamily="2" charset="2"/>
              <a:buNone/>
            </a:pPr>
            <a:r>
              <a:rPr lang="en-IN" altLang="en-GB" sz="1600" dirty="0">
                <a:solidFill>
                  <a:srgbClr val="002060"/>
                </a:solidFill>
              </a:rPr>
              <a:t>       </a:t>
            </a:r>
            <a:r>
              <a:rPr lang="en-GB" sz="1600" dirty="0">
                <a:solidFill>
                  <a:srgbClr val="002060"/>
                </a:solidFill>
              </a:rPr>
              <a:t>through visualizations.</a:t>
            </a:r>
            <a:endParaRPr lang="en-GB" sz="16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2060"/>
                </a:solidFill>
              </a:rPr>
              <a:t>Detecting outliers for further analysis.</a:t>
            </a:r>
            <a:endParaRPr lang="en-GB" sz="16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600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600" b="1" dirty="0">
                <a:solidFill>
                  <a:srgbClr val="002060"/>
                </a:solidFill>
              </a:rPr>
              <a:t>EDA helps </a:t>
            </a:r>
            <a:r>
              <a:rPr lang="en-IN" altLang="en-GB" sz="1600" b="1" dirty="0">
                <a:solidFill>
                  <a:srgbClr val="002060"/>
                </a:solidFill>
              </a:rPr>
              <a:t>us</a:t>
            </a:r>
            <a:r>
              <a:rPr lang="en-GB" sz="1600" b="1" dirty="0">
                <a:solidFill>
                  <a:srgbClr val="002060"/>
                </a:solidFill>
              </a:rPr>
              <a:t> make informed decisions </a:t>
            </a:r>
            <a:endParaRPr lang="en-GB" sz="1600" b="1" dirty="0">
              <a:solidFill>
                <a:srgbClr val="002060"/>
              </a:solidFill>
            </a:endParaRPr>
          </a:p>
          <a:p>
            <a:pPr marL="114300" indent="0">
              <a:buFont typeface="Wingdings" panose="05000000000000000000" pitchFamily="2" charset="2"/>
              <a:buNone/>
            </a:pPr>
            <a:r>
              <a:rPr lang="en-IN" altLang="en-GB" sz="1600" b="1" dirty="0">
                <a:solidFill>
                  <a:srgbClr val="002060"/>
                </a:solidFill>
              </a:rPr>
              <a:t>                 </a:t>
            </a:r>
            <a:r>
              <a:rPr lang="en-GB" sz="1600" b="1" dirty="0">
                <a:solidFill>
                  <a:srgbClr val="002060"/>
                </a:solidFill>
              </a:rPr>
              <a:t>and gain insights from data.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1048611" name="Title 1048605"/>
          <p:cNvSpPr>
            <a:spLocks noGrp="1"/>
          </p:cNvSpPr>
          <p:nvPr>
            <p:ph type="title"/>
          </p:nvPr>
        </p:nvSpPr>
        <p:spPr>
          <a:xfrm>
            <a:off x="181429" y="123372"/>
            <a:ext cx="8788400" cy="65314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★</a:t>
            </a:r>
            <a:r>
              <a:rPr lang="en-IN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Exploratory Data Analysis (EDA)</a:t>
            </a:r>
            <a:r>
              <a:rPr lang="en-US" altLang="en-GB" b="1" dirty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8940" y="1090295"/>
            <a:ext cx="5023485" cy="2583815"/>
          </a:xfrm>
          <a:prstGeom prst="rect">
            <a:avLst/>
          </a:prstGeom>
          <a:effectLst>
            <a:softEdge rad="63500"/>
          </a:effectLst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048607"/>
          <p:cNvSpPr>
            <a:spLocks noGrp="1"/>
          </p:cNvSpPr>
          <p:nvPr>
            <p:ph type="title"/>
          </p:nvPr>
        </p:nvSpPr>
        <p:spPr>
          <a:xfrm>
            <a:off x="145143" y="116115"/>
            <a:ext cx="8882743" cy="713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IN" dirty="0" smtClean="0">
                <a:sym typeface="+mn-ea"/>
              </a:rPr>
              <a:t>  </a:t>
            </a:r>
            <a:r>
              <a:rPr lang="en-GB" dirty="0">
                <a:sym typeface="+mn-ea"/>
              </a:rPr>
              <a:t>★</a:t>
            </a:r>
            <a:r>
              <a:rPr lang="en-IN" altLang="en-GB" dirty="0">
                <a:sym typeface="+mn-ea"/>
              </a:rPr>
              <a:t> </a:t>
            </a:r>
            <a:r>
              <a:rPr lang="en-IN" dirty="0" smtClean="0">
                <a:sym typeface="+mn-ea"/>
              </a:rPr>
              <a:t>Trend Visualization </a:t>
            </a:r>
            <a:r>
              <a:rPr lang="en-US" altLang="en-GB" dirty="0" smtClean="0"/>
              <a:t> </a:t>
            </a:r>
            <a:r>
              <a:rPr lang="en-IN" altLang="en-US" dirty="0" smtClean="0"/>
              <a:t>:</a:t>
            </a:r>
            <a:endParaRPr lang="en-IN" altLang="en-US" dirty="0" smtClean="0"/>
          </a:p>
        </p:txBody>
      </p:sp>
      <p:sp>
        <p:nvSpPr>
          <p:cNvPr id="1048613" name="Text Placeholder 1048608"/>
          <p:cNvSpPr>
            <a:spLocks noGrp="1"/>
          </p:cNvSpPr>
          <p:nvPr>
            <p:ph type="body" idx="1"/>
          </p:nvPr>
        </p:nvSpPr>
        <p:spPr>
          <a:xfrm>
            <a:off x="137795" y="899795"/>
            <a:ext cx="8890000" cy="367220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GB" sz="1200" b="1" dirty="0"/>
              <a:t>Time-Series Representation</a:t>
            </a:r>
            <a:r>
              <a:rPr lang="en-GB" sz="1200" dirty="0"/>
              <a:t>: Line charts are ideal for displaying trends over time, allowing clear visualization of changes in data across specific intervals, such as yearly or monthly data.</a:t>
            </a:r>
            <a:endParaRPr lang="en-GB" sz="1200" dirty="0"/>
          </a:p>
          <a:p>
            <a:pPr marL="114300" indent="0">
              <a:buFont typeface="Wingdings" panose="05000000000000000000" pitchFamily="2" charset="2"/>
              <a:buNone/>
            </a:pPr>
            <a:endParaRPr lang="en-GB" sz="1200" dirty="0"/>
          </a:p>
          <a:p>
            <a:pPr>
              <a:buFont typeface="Wingdings" panose="05000000000000000000" charset="0"/>
              <a:buChar char="Ø"/>
            </a:pPr>
            <a:r>
              <a:rPr lang="en-GB" sz="1200" b="1" dirty="0"/>
              <a:t>Trend Identification:</a:t>
            </a:r>
            <a:r>
              <a:rPr lang="en-GB" sz="1200" dirty="0"/>
              <a:t> Line charts help easily identify patterns, such as upward or downward trends, seasonality, and cyclical movements, by connecting data points across time periods.</a:t>
            </a:r>
            <a:endParaRPr lang="en-GB" sz="1200" dirty="0"/>
          </a:p>
          <a:p>
            <a:pPr marL="114300" indent="0">
              <a:buFont typeface="Wingdings" panose="05000000000000000000" pitchFamily="2" charset="2"/>
              <a:buNone/>
            </a:pPr>
            <a:endParaRPr lang="en-GB" sz="1200" dirty="0"/>
          </a:p>
          <a:p>
            <a:pPr>
              <a:buFont typeface="Wingdings" panose="05000000000000000000" charset="0"/>
              <a:buChar char="Ø"/>
            </a:pPr>
            <a:r>
              <a:rPr lang="en-GB" sz="1200" b="1" dirty="0"/>
              <a:t>Multiple Series Comparison: </a:t>
            </a:r>
            <a:r>
              <a:rPr lang="en-GB" sz="1200" dirty="0"/>
              <a:t>Line charts can plot multiple lines to compare different categories or data sets over the same time period, making it easy to see relationships between variables.</a:t>
            </a:r>
            <a:endParaRPr lang="en-GB" sz="1200" dirty="0"/>
          </a:p>
          <a:p>
            <a:pPr marL="114300" indent="0">
              <a:buFont typeface="Wingdings" panose="05000000000000000000" pitchFamily="2" charset="2"/>
              <a:buNone/>
            </a:pPr>
            <a:endParaRPr lang="en-GB" sz="1200" dirty="0"/>
          </a:p>
          <a:p>
            <a:pPr>
              <a:buFont typeface="Wingdings" panose="05000000000000000000" charset="0"/>
              <a:buChar char="Ø"/>
            </a:pPr>
            <a:r>
              <a:rPr lang="en-GB" sz="1200" b="1" dirty="0"/>
              <a:t>Data Smoothing: </a:t>
            </a:r>
            <a:r>
              <a:rPr lang="en-GB" sz="1200" dirty="0"/>
              <a:t>Line charts often use techniques like moving averages to smooth out fluctuations and highlight long-term trends, reducing the noise in volatile data.</a:t>
            </a:r>
            <a:endParaRPr lang="en-GB" sz="1200" dirty="0"/>
          </a:p>
          <a:p>
            <a:pPr marL="114300" indent="0">
              <a:buFont typeface="Wingdings" panose="05000000000000000000" pitchFamily="2" charset="2"/>
              <a:buNone/>
            </a:pPr>
            <a:endParaRPr lang="en-GB" sz="1200" dirty="0"/>
          </a:p>
          <a:p>
            <a:pPr>
              <a:buFont typeface="Wingdings" panose="05000000000000000000" charset="0"/>
              <a:buChar char="Ø"/>
            </a:pPr>
            <a:r>
              <a:rPr lang="en-GB" sz="1200" b="1" dirty="0"/>
              <a:t>Visual Clarity:</a:t>
            </a:r>
            <a:r>
              <a:rPr lang="en-GB" sz="1200" dirty="0"/>
              <a:t> By focusing on the relationship between time (x-axis) and the variable of interest (y-axis), line charts offer a simple, clear visual representation of trends, helping in better decision-making.</a:t>
            </a:r>
            <a:endParaRPr lang="en-GB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048609"/>
          <p:cNvSpPr>
            <a:spLocks noGrp="1"/>
          </p:cNvSpPr>
          <p:nvPr>
            <p:ph type="title"/>
          </p:nvPr>
        </p:nvSpPr>
        <p:spPr>
          <a:xfrm>
            <a:off x="246380" y="141605"/>
            <a:ext cx="8520430" cy="56388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sz="2400" b="1" dirty="0" smtClean="0">
                <a:sym typeface="+mn-ea"/>
              </a:rPr>
              <a:t>★</a:t>
            </a:r>
            <a:r>
              <a:rPr lang="en-IN" sz="2400" b="1" dirty="0" smtClean="0">
                <a:sym typeface="+mn-ea"/>
              </a:rPr>
              <a:t>Trend Visualization : Line Chart </a:t>
            </a:r>
            <a:endParaRPr lang="en-GB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915035"/>
            <a:ext cx="8669655" cy="383159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4819</Words>
  <Application>WPS Presentation</Application>
  <PresentationFormat>On-screen Show (16:9)</PresentationFormat>
  <Paragraphs>177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Arial</vt:lpstr>
      <vt:lpstr>Roboto</vt:lpstr>
      <vt:lpstr>Algerian</vt:lpstr>
      <vt:lpstr>Courier New</vt:lpstr>
      <vt:lpstr>Franklin Gothic Book</vt:lpstr>
      <vt:lpstr>Microsoft YaHei</vt:lpstr>
      <vt:lpstr>Arial Unicode MS</vt:lpstr>
      <vt:lpstr>Franklin Gothic Medium</vt:lpstr>
      <vt:lpstr>Wingdings</vt:lpstr>
      <vt:lpstr>Geometric</vt:lpstr>
      <vt:lpstr>PowerPoint 演示文稿</vt:lpstr>
      <vt:lpstr>PowerPoint 演示文稿</vt:lpstr>
      <vt:lpstr>PowerPoint 演示文稿</vt:lpstr>
      <vt:lpstr>★ Introduction . </vt:lpstr>
      <vt:lpstr>PowerPoint 演示文稿</vt:lpstr>
      <vt:lpstr>★Definition. </vt:lpstr>
      <vt:lpstr>★Cause of the Problem. </vt:lpstr>
      <vt:lpstr>★ Cause of the Problem. </vt:lpstr>
      <vt:lpstr>★Graphical  Measure  of  Rate  of  Increase  of  CO2  Level .</vt:lpstr>
      <vt:lpstr>★ Solution of The Problem .</vt:lpstr>
      <vt:lpstr>★ Business Idea .</vt:lpstr>
      <vt:lpstr>★Way Forward 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SM-M315F</dc:creator>
  <cp:lastModifiedBy>PRITES</cp:lastModifiedBy>
  <cp:revision>3</cp:revision>
  <dcterms:created xsi:type="dcterms:W3CDTF">2020-10-24T06:05:00Z</dcterms:created>
  <dcterms:modified xsi:type="dcterms:W3CDTF">2024-10-05T13:13:43Z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7C2F79B8B2294EDA8444A55C4E501D47_13</vt:lpwstr>
  </property>
  <property fmtid="{D5CDD505-2E9C-101B-9397-08002B2CF9AE}" pid="3" name="KSOProductBuildVer">
    <vt:lpwstr>1033-12.2.0.13472</vt:lpwstr>
  </property>
</Properties>
</file>